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63" r:id="rId5"/>
    <p:sldId id="261" r:id="rId6"/>
    <p:sldId id="266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2" autoAdjust="0"/>
    <p:restoredTop sz="94660"/>
  </p:normalViewPr>
  <p:slideViewPr>
    <p:cSldViewPr snapToGrid="0">
      <p:cViewPr>
        <p:scale>
          <a:sx n="70" d="100"/>
          <a:sy n="70" d="100"/>
        </p:scale>
        <p:origin x="-14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2566" y="463138"/>
            <a:ext cx="9600948" cy="2555704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b="1" dirty="0" smtClean="0">
                <a:solidFill>
                  <a:srgbClr val="9A531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Новые подходы к отходам</a:t>
            </a:r>
            <a:endParaRPr lang="ru-RU" sz="5400" b="1" i="0" dirty="0">
              <a:solidFill>
                <a:srgbClr val="9A531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5199024" cy="157447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0" dirty="0" smtClean="0">
                <a:solidFill>
                  <a:schemeClr val="accent6">
                    <a:lumMod val="50000"/>
                  </a:schemeClr>
                </a:solidFill>
              </a:rPr>
              <a:t>Выполнила ученица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0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en-US" sz="2400" b="1" i="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400" b="1" i="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i="0" dirty="0" smtClean="0">
                <a:solidFill>
                  <a:schemeClr val="accent6">
                    <a:lumMod val="50000"/>
                  </a:schemeClr>
                </a:solidFill>
              </a:rPr>
              <a:t>класса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Мухина Оля</a:t>
            </a:r>
            <a:endParaRPr lang="ru-RU" sz="2400" b="1" i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18977" y="304800"/>
            <a:ext cx="11291776" cy="1219200"/>
          </a:xfrm>
        </p:spPr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Защити природу! Сохрани для будущего!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0" i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9A5315"/>
              </a:buClr>
              <a:buNone/>
            </a:pPr>
            <a:r>
              <a:rPr lang="ru-RU" dirty="0" smtClean="0">
                <a:solidFill>
                  <a:srgbClr val="FF0000"/>
                </a:solidFill>
              </a:rPr>
              <a:t>В мире существует много глобальных проблем, но наибольшей проблемой является экологическая проблема загрязнения окружающей среды.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9A5315"/>
              </a:buClr>
              <a:buNone/>
            </a:pPr>
            <a:r>
              <a:rPr lang="ru-RU" dirty="0" smtClean="0">
                <a:solidFill>
                  <a:srgbClr val="FF0000"/>
                </a:solidFill>
              </a:rPr>
              <a:t>Защищайте природу! Так говорит большинство биологов мира, ведь это она создала нас, без нее мы не проживем. </a:t>
            </a:r>
          </a:p>
          <a:p>
            <a:pPr>
              <a:buClr>
                <a:srgbClr val="9A5315"/>
              </a:buClr>
              <a:buFont typeface="Arial"/>
              <a:buChar char="•"/>
            </a:pPr>
            <a:endParaRPr lang="ru-RU" dirty="0" smtClean="0"/>
          </a:p>
          <a:p>
            <a:pPr>
              <a:buClr>
                <a:srgbClr val="9A5315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вам приведу некоторые примеры: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Clr>
                <a:srgbClr val="9A5315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леса нам дают кислород, </a:t>
            </a:r>
          </a:p>
          <a:p>
            <a:pPr>
              <a:buClr>
                <a:srgbClr val="9A5315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некоторые животные пищу, </a:t>
            </a:r>
          </a:p>
          <a:p>
            <a:pPr>
              <a:buClr>
                <a:srgbClr val="9A5315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земля- воду и этих примеров много.</a:t>
            </a:r>
            <a:endParaRPr lang="ru-RU" sz="2400" b="0" i="0" dirty="0">
              <a:solidFill>
                <a:srgbClr val="7030A0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8194" name="Picture 2" descr="http://www.journal-eco.ru/dec2011/img/2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489" y="3309334"/>
            <a:ext cx="4593265" cy="3062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-g-t.org/wp-content/uploads/2013/02/570x308-images-stories2-863-Switzerland-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0230" cy="6858001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0" y="0"/>
            <a:ext cx="12192000" cy="203068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 последнего времени самым распространенным способом борьбы с бытовыми отходами в городах был вывоз их на свалки. В следствие чего, в настоящее время уже около 4% территории Украины занимают отходы разных видов, от химических до бытовых.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flipH="1">
            <a:off x="-1" y="1555669"/>
            <a:ext cx="12192001" cy="2196935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Всего в Украине около 800 официальных свалок, где скопилось более 350 млн. м3 отходов. Причем подавляющее большинство таких свалок переполнены и не соответствуют элементарным экологическим нормам.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0" y="3669474"/>
            <a:ext cx="12192000" cy="2054431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общей сложности из отходов в окружающую среду попадает более ста токсичных веществ. Кроме этого, под полигоны для мусора на десятки лет отчуждаются громадные территории, их, безусловно, можно было бы использовать с большей пользой.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706094"/>
            <a:ext cx="12192000" cy="11519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Поэтому в большинстве стран все меньше бытовых отходов вывозится на свалки и все больше перерабатывается промышленными способами. Самый эффективный из них - термический. Он позволяет почти в 10 раз снизить объем отходов, вывозимых на свалки.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В промышленных городах  Украины в среднем на душу населения приходится около 200 кг. в год.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0005" y="2291938"/>
            <a:ext cx="3372593" cy="21256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сравнения: в развитых европейских странах, таких, как: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144488" y="4334494"/>
            <a:ext cx="6923314" cy="19238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Бельгия, Великобритания, Германия, Дания, Италия, Нидерланды, Швеция, Швейцария, Япония, этот показатель достигает 300-400 кг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191990" y="3028208"/>
            <a:ext cx="6780810" cy="1068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Австрии и Финляндии - свыше 600 кг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178135" y="1719943"/>
            <a:ext cx="6780810" cy="1068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США превысил 700 кг. на одного человека в год.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тилизация мус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070" y="653142"/>
            <a:ext cx="4631377" cy="3091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756" y="0"/>
            <a:ext cx="9318172" cy="145429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ru-RU" sz="3200" b="1" cap="all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РЕШЕНИЯ ПО УТИЛИЗАЦИИ МУСОРА В УКРАИНЕ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66255" y="1341912"/>
            <a:ext cx="534390" cy="182880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175" y="1494796"/>
            <a:ext cx="623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Для решения проблем с отходами в Украине до </a:t>
            </a:r>
            <a:r>
              <a:rPr lang="ru-RU" sz="2400" b="1" dirty="0" smtClean="0">
                <a:solidFill>
                  <a:srgbClr val="00B050"/>
                </a:solidFill>
              </a:rPr>
              <a:t>2015</a:t>
            </a:r>
            <a:r>
              <a:rPr lang="ru-RU" sz="2400" b="1" dirty="0" smtClean="0">
                <a:solidFill>
                  <a:srgbClr val="0070C0"/>
                </a:solidFill>
              </a:rPr>
              <a:t> г. должно появиться как минимум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2400" b="1" dirty="0" smtClean="0">
                <a:solidFill>
                  <a:srgbClr val="0070C0"/>
                </a:solidFill>
              </a:rPr>
              <a:t> новых мусороперерабатывающих заводов.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139541" y="1306286"/>
            <a:ext cx="641269" cy="185255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90005" y="3835728"/>
            <a:ext cx="11673445" cy="1484415"/>
            <a:chOff x="237506" y="4785755"/>
            <a:chExt cx="11673445" cy="1484415"/>
          </a:xfrm>
        </p:grpSpPr>
        <p:sp>
          <p:nvSpPr>
            <p:cNvPr id="9" name="Выноска со стрелкой вниз 8"/>
            <p:cNvSpPr/>
            <p:nvPr/>
          </p:nvSpPr>
          <p:spPr>
            <a:xfrm>
              <a:off x="237506" y="4785755"/>
              <a:ext cx="11673445" cy="1484415"/>
            </a:xfrm>
            <a:prstGeom prst="downArrowCallou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0430" y="4808148"/>
              <a:ext cx="10264240" cy="92333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030A0"/>
                  </a:solidFill>
                </a:rPr>
                <a:t>«Главное управление коммунального хозяйства Киевской городской государственной администрации» намерено освоить бюджет в </a:t>
              </a:r>
              <a:r>
                <a:rPr lang="ru-RU" b="1" dirty="0" smtClean="0">
                  <a:solidFill>
                    <a:srgbClr val="FF0000"/>
                  </a:solidFill>
                </a:rPr>
                <a:t>240-250</a:t>
              </a:r>
              <a:r>
                <a:rPr lang="ru-RU" b="1" dirty="0" smtClean="0">
                  <a:solidFill>
                    <a:srgbClr val="7030A0"/>
                  </a:solidFill>
                </a:rPr>
                <a:t> млн. </a:t>
              </a:r>
              <a:r>
                <a:rPr lang="ru-RU" b="1" dirty="0" err="1" smtClean="0">
                  <a:solidFill>
                    <a:srgbClr val="7030A0"/>
                  </a:solidFill>
                </a:rPr>
                <a:t>грн</a:t>
              </a:r>
              <a:r>
                <a:rPr lang="ru-RU" b="1" dirty="0" smtClean="0">
                  <a:solidFill>
                    <a:srgbClr val="7030A0"/>
                  </a:solidFill>
                </a:rPr>
                <a:t>. на реконструкцию мусоросжигательного завода "Энергия" до </a:t>
              </a:r>
              <a:r>
                <a:rPr lang="ru-RU" b="1" dirty="0" smtClean="0">
                  <a:solidFill>
                    <a:srgbClr val="FF0000"/>
                  </a:solidFill>
                </a:rPr>
                <a:t>2013</a:t>
              </a:r>
              <a:r>
                <a:rPr lang="ru-RU" b="1" dirty="0" smtClean="0">
                  <a:solidFill>
                    <a:srgbClr val="7030A0"/>
                  </a:solidFill>
                </a:rPr>
                <a:t> года.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3" name="Блок-схема: типовой процесс 12"/>
          <p:cNvSpPr/>
          <p:nvPr/>
        </p:nvSpPr>
        <p:spPr>
          <a:xfrm>
            <a:off x="427512" y="5355772"/>
            <a:ext cx="11174680" cy="1359724"/>
          </a:xfrm>
          <a:prstGeom prst="flowChartPredefinedProcess">
            <a:avLst/>
          </a:prstGeom>
          <a:ln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 подсчетам чиновников реконструкция даст возможность заводу работать еще примерно </a:t>
            </a:r>
            <a:r>
              <a:rPr lang="ru-RU" sz="1600" b="1" dirty="0" smtClean="0">
                <a:solidFill>
                  <a:srgbClr val="7030A0"/>
                </a:solidFill>
              </a:rPr>
              <a:t>10</a:t>
            </a:r>
            <a:r>
              <a:rPr lang="ru-RU" sz="1600" b="1" dirty="0" smtClean="0">
                <a:solidFill>
                  <a:srgbClr val="C00000"/>
                </a:solidFill>
              </a:rPr>
              <a:t> лет и два новых турбогенератора смогут подать тепло в городские сети уже в уже в следующем году, а завершающий этап по установке химических фильтров намечен на </a:t>
            </a:r>
            <a:r>
              <a:rPr lang="ru-RU" sz="1600" b="1" dirty="0" smtClean="0">
                <a:solidFill>
                  <a:srgbClr val="7030A0"/>
                </a:solidFill>
              </a:rPr>
              <a:t>2013 </a:t>
            </a:r>
            <a:r>
              <a:rPr lang="ru-RU" sz="1600" b="1" dirty="0" smtClean="0">
                <a:solidFill>
                  <a:srgbClr val="C00000"/>
                </a:solidFill>
              </a:rPr>
              <a:t>год.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journal.esco.co.ua/2012_9/art14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4" y="166255"/>
            <a:ext cx="11244284" cy="323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meltice.com.ua/articles/wasser/wp-content/uploads/2009/zzothod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1" y="3572988"/>
            <a:ext cx="3533775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makulaturi.net.ua/uploads/posts/2013-10/1380954104_1380804410_musor_ukrain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5107" y="3891899"/>
            <a:ext cx="4273921" cy="2966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4799" y="2405905"/>
            <a:ext cx="8629403" cy="92333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і підходи до відходів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Нові підходи до відходів</Template>
  <TotalTime>0</TotalTime>
  <Words>388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Нові підходи до відходів</vt:lpstr>
      <vt:lpstr>Новые подходы к отходам</vt:lpstr>
      <vt:lpstr>Защити природу! Сохрани для будущего! </vt:lpstr>
      <vt:lpstr>Слайд 3</vt:lpstr>
      <vt:lpstr>Слайд 4</vt:lpstr>
      <vt:lpstr>Слайд 5</vt:lpstr>
      <vt:lpstr>Слайд 6</vt:lpstr>
      <vt:lpstr>Слайд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2013-12-06T12:21:28Z</dcterms:created>
  <dcterms:modified xsi:type="dcterms:W3CDTF">2013-11-25T09:04:04Z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